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75"/>
  </p:notesMasterIdLst>
  <p:sldIdLst>
    <p:sldId id="256" r:id="rId2"/>
    <p:sldId id="33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660"/>
  </p:normalViewPr>
  <p:slideViewPr>
    <p:cSldViewPr>
      <p:cViewPr varScale="1">
        <p:scale>
          <a:sx n="75" d="100"/>
          <a:sy n="75" d="100"/>
        </p:scale>
        <p:origin x="98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 smtClean="0"/>
              <a:t>27</a:t>
            </a:r>
            <a:r>
              <a:rPr lang="hr-HR" baseline="0" dirty="0" smtClean="0"/>
              <a:t> PUPILS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List1!$A$2:$A$8</c:f>
              <c:strCache>
                <c:ptCount val="7"/>
                <c:pt idx="0">
                  <c:v>LINGUISTIC</c:v>
                </c:pt>
                <c:pt idx="1">
                  <c:v>LOGICAL - MATHEMATICAL</c:v>
                </c:pt>
                <c:pt idx="2">
                  <c:v>MUSICAL</c:v>
                </c:pt>
                <c:pt idx="3">
                  <c:v>BODILY - KINESTHETIC</c:v>
                </c:pt>
                <c:pt idx="4">
                  <c:v>SPATIAL - VISUAL</c:v>
                </c:pt>
                <c:pt idx="5">
                  <c:v>INTERPERSONAL</c:v>
                </c:pt>
                <c:pt idx="6">
                  <c:v>INTRAPERSONAL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8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3</c:v>
                </c:pt>
                <c:pt idx="1">
                  <c:v>10</c:v>
                </c:pt>
                <c:pt idx="2">
                  <c:v>6</c:v>
                </c:pt>
                <c:pt idx="3">
                  <c:v>8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177496"/>
        <c:axId val="294177888"/>
      </c:barChart>
      <c:catAx>
        <c:axId val="294177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4177888"/>
        <c:crosses val="autoZero"/>
        <c:auto val="1"/>
        <c:lblAlgn val="ctr"/>
        <c:lblOffset val="100"/>
        <c:noMultiLvlLbl val="0"/>
      </c:catAx>
      <c:valAx>
        <c:axId val="2941778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4177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5</c:v>
                </c:pt>
                <c:pt idx="3">
                  <c:v>13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178672"/>
        <c:axId val="294179064"/>
      </c:barChart>
      <c:catAx>
        <c:axId val="29417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4179064"/>
        <c:crosses val="autoZero"/>
        <c:auto val="1"/>
        <c:lblAlgn val="ctr"/>
        <c:lblOffset val="100"/>
        <c:noMultiLvlLbl val="0"/>
      </c:catAx>
      <c:valAx>
        <c:axId val="2941790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4178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9</c:v>
                </c:pt>
                <c:pt idx="1">
                  <c:v>4</c:v>
                </c:pt>
                <c:pt idx="2">
                  <c:v>9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179848"/>
        <c:axId val="294180240"/>
      </c:barChart>
      <c:catAx>
        <c:axId val="294179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4180240"/>
        <c:crosses val="autoZero"/>
        <c:auto val="1"/>
        <c:lblAlgn val="ctr"/>
        <c:lblOffset val="100"/>
        <c:noMultiLvlLbl val="0"/>
      </c:catAx>
      <c:valAx>
        <c:axId val="2941802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4179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12</c:v>
                </c:pt>
                <c:pt idx="1">
                  <c:v>8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181024"/>
        <c:axId val="294181416"/>
      </c:barChart>
      <c:catAx>
        <c:axId val="29418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4181416"/>
        <c:crosses val="autoZero"/>
        <c:auto val="1"/>
        <c:lblAlgn val="ctr"/>
        <c:lblOffset val="100"/>
        <c:noMultiLvlLbl val="0"/>
      </c:catAx>
      <c:valAx>
        <c:axId val="2941814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41810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182200"/>
        <c:axId val="295055128"/>
      </c:barChart>
      <c:catAx>
        <c:axId val="294182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5055128"/>
        <c:crosses val="autoZero"/>
        <c:auto val="1"/>
        <c:lblAlgn val="ctr"/>
        <c:lblOffset val="100"/>
        <c:noMultiLvlLbl val="0"/>
      </c:catAx>
      <c:valAx>
        <c:axId val="2950551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41822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9</c:v>
                </c:pt>
                <c:pt idx="1">
                  <c:v>5</c:v>
                </c:pt>
                <c:pt idx="2">
                  <c:v>2</c:v>
                </c:pt>
                <c:pt idx="3">
                  <c:v>11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055912"/>
        <c:axId val="295056304"/>
      </c:barChart>
      <c:catAx>
        <c:axId val="295055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5056304"/>
        <c:crosses val="autoZero"/>
        <c:auto val="1"/>
        <c:lblAlgn val="ctr"/>
        <c:lblOffset val="100"/>
        <c:noMultiLvlLbl val="0"/>
      </c:catAx>
      <c:valAx>
        <c:axId val="2950563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5055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5</c:v>
                </c:pt>
                <c:pt idx="3">
                  <c:v>11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057088"/>
        <c:axId val="295057480"/>
      </c:barChart>
      <c:catAx>
        <c:axId val="2950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5057480"/>
        <c:crosses val="autoZero"/>
        <c:auto val="1"/>
        <c:lblAlgn val="ctr"/>
        <c:lblOffset val="100"/>
        <c:noMultiLvlLbl val="0"/>
      </c:catAx>
      <c:valAx>
        <c:axId val="2950574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5057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10</c:v>
                </c:pt>
                <c:pt idx="3">
                  <c:v>13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058264"/>
        <c:axId val="295058656"/>
      </c:barChart>
      <c:catAx>
        <c:axId val="295058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5058656"/>
        <c:crosses val="autoZero"/>
        <c:auto val="1"/>
        <c:lblAlgn val="ctr"/>
        <c:lblOffset val="100"/>
        <c:noMultiLvlLbl val="0"/>
      </c:catAx>
      <c:valAx>
        <c:axId val="2950586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5058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8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387376"/>
        <c:axId val="295387768"/>
      </c:barChart>
      <c:catAx>
        <c:axId val="29538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5387768"/>
        <c:crosses val="autoZero"/>
        <c:auto val="1"/>
        <c:lblAlgn val="ctr"/>
        <c:lblOffset val="100"/>
        <c:noMultiLvlLbl val="0"/>
      </c:catAx>
      <c:valAx>
        <c:axId val="2953877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53873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4</c:v>
                </c:pt>
                <c:pt idx="3">
                  <c:v>15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388552"/>
        <c:axId val="295388944"/>
      </c:barChart>
      <c:catAx>
        <c:axId val="295388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5388944"/>
        <c:crosses val="autoZero"/>
        <c:auto val="1"/>
        <c:lblAlgn val="ctr"/>
        <c:lblOffset val="100"/>
        <c:noMultiLvlLbl val="0"/>
      </c:catAx>
      <c:valAx>
        <c:axId val="2953889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53885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10</c:v>
                </c:pt>
                <c:pt idx="3">
                  <c:v>13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286920"/>
        <c:axId val="228287312"/>
      </c:barChart>
      <c:catAx>
        <c:axId val="22828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8287312"/>
        <c:crosses val="autoZero"/>
        <c:auto val="1"/>
        <c:lblAlgn val="ctr"/>
        <c:lblOffset val="100"/>
        <c:noMultiLvlLbl val="0"/>
      </c:catAx>
      <c:valAx>
        <c:axId val="2282873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82869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389728"/>
        <c:axId val="295390120"/>
      </c:barChart>
      <c:catAx>
        <c:axId val="29538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5390120"/>
        <c:crosses val="autoZero"/>
        <c:auto val="1"/>
        <c:lblAlgn val="ctr"/>
        <c:lblOffset val="100"/>
        <c:noMultiLvlLbl val="0"/>
      </c:catAx>
      <c:valAx>
        <c:axId val="2953901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5389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7</c:v>
                </c:pt>
                <c:pt idx="3">
                  <c:v>13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390904"/>
        <c:axId val="295391296"/>
      </c:barChart>
      <c:catAx>
        <c:axId val="295390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5391296"/>
        <c:crosses val="autoZero"/>
        <c:auto val="1"/>
        <c:lblAlgn val="ctr"/>
        <c:lblOffset val="100"/>
        <c:noMultiLvlLbl val="0"/>
      </c:catAx>
      <c:valAx>
        <c:axId val="2953912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5390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1</c:v>
                </c:pt>
                <c:pt idx="1">
                  <c:v>6</c:v>
                </c:pt>
                <c:pt idx="2">
                  <c:v>11</c:v>
                </c:pt>
                <c:pt idx="3">
                  <c:v>8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392080"/>
        <c:axId val="295392472"/>
      </c:barChart>
      <c:catAx>
        <c:axId val="29539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5392472"/>
        <c:crosses val="autoZero"/>
        <c:auto val="1"/>
        <c:lblAlgn val="ctr"/>
        <c:lblOffset val="100"/>
        <c:noMultiLvlLbl val="0"/>
      </c:catAx>
      <c:valAx>
        <c:axId val="2953924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5392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1</c:v>
                </c:pt>
                <c:pt idx="1">
                  <c:v>7</c:v>
                </c:pt>
                <c:pt idx="2">
                  <c:v>8</c:v>
                </c:pt>
                <c:pt idx="3">
                  <c:v>11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393256"/>
        <c:axId val="295393648"/>
      </c:barChart>
      <c:catAx>
        <c:axId val="295393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5393648"/>
        <c:crosses val="autoZero"/>
        <c:auto val="1"/>
        <c:lblAlgn val="ctr"/>
        <c:lblOffset val="100"/>
        <c:noMultiLvlLbl val="0"/>
      </c:catAx>
      <c:valAx>
        <c:axId val="2953936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5393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6</c:v>
                </c:pt>
                <c:pt idx="2">
                  <c:v>6</c:v>
                </c:pt>
                <c:pt idx="3">
                  <c:v>13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394432"/>
        <c:axId val="295649104"/>
      </c:barChart>
      <c:catAx>
        <c:axId val="29539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5649104"/>
        <c:crosses val="autoZero"/>
        <c:auto val="1"/>
        <c:lblAlgn val="ctr"/>
        <c:lblOffset val="100"/>
        <c:noMultiLvlLbl val="0"/>
      </c:catAx>
      <c:valAx>
        <c:axId val="2956491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5394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8</c:v>
                </c:pt>
                <c:pt idx="3">
                  <c:v>15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649888"/>
        <c:axId val="295650280"/>
      </c:barChart>
      <c:catAx>
        <c:axId val="29564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5650280"/>
        <c:crosses val="autoZero"/>
        <c:auto val="1"/>
        <c:lblAlgn val="ctr"/>
        <c:lblOffset val="100"/>
        <c:noMultiLvlLbl val="0"/>
      </c:catAx>
      <c:valAx>
        <c:axId val="2956502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5649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9</c:v>
                </c:pt>
                <c:pt idx="3">
                  <c:v>15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651064"/>
        <c:axId val="295651456"/>
      </c:barChart>
      <c:catAx>
        <c:axId val="295651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5651456"/>
        <c:crosses val="autoZero"/>
        <c:auto val="1"/>
        <c:lblAlgn val="ctr"/>
        <c:lblOffset val="100"/>
        <c:noMultiLvlLbl val="0"/>
      </c:catAx>
      <c:valAx>
        <c:axId val="2956514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56510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652240"/>
        <c:axId val="295652632"/>
      </c:barChart>
      <c:catAx>
        <c:axId val="29565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5652632"/>
        <c:crosses val="autoZero"/>
        <c:auto val="1"/>
        <c:lblAlgn val="ctr"/>
        <c:lblOffset val="100"/>
        <c:noMultiLvlLbl val="0"/>
      </c:catAx>
      <c:valAx>
        <c:axId val="2956526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56522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4</c:v>
                </c:pt>
                <c:pt idx="3">
                  <c:v>12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653416"/>
        <c:axId val="295653808"/>
      </c:barChart>
      <c:catAx>
        <c:axId val="295653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5653808"/>
        <c:crosses val="autoZero"/>
        <c:auto val="1"/>
        <c:lblAlgn val="ctr"/>
        <c:lblOffset val="100"/>
        <c:noMultiLvlLbl val="0"/>
      </c:catAx>
      <c:valAx>
        <c:axId val="2956538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56534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10</c:v>
                </c:pt>
                <c:pt idx="3">
                  <c:v>12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654592"/>
        <c:axId val="295654984"/>
      </c:barChart>
      <c:catAx>
        <c:axId val="29565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5654984"/>
        <c:crosses val="autoZero"/>
        <c:auto val="1"/>
        <c:lblAlgn val="ctr"/>
        <c:lblOffset val="100"/>
        <c:noMultiLvlLbl val="0"/>
      </c:catAx>
      <c:valAx>
        <c:axId val="2956549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5654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11</c:v>
                </c:pt>
                <c:pt idx="1">
                  <c:v>4</c:v>
                </c:pt>
                <c:pt idx="2">
                  <c:v>3</c:v>
                </c:pt>
                <c:pt idx="3">
                  <c:v>9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288096"/>
        <c:axId val="228288488"/>
      </c:barChart>
      <c:catAx>
        <c:axId val="22828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8288488"/>
        <c:crosses val="autoZero"/>
        <c:auto val="1"/>
        <c:lblAlgn val="ctr"/>
        <c:lblOffset val="100"/>
        <c:noMultiLvlLbl val="0"/>
      </c:catAx>
      <c:valAx>
        <c:axId val="2282884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8288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6</c:v>
                </c:pt>
                <c:pt idx="1">
                  <c:v>4</c:v>
                </c:pt>
                <c:pt idx="2">
                  <c:v>11</c:v>
                </c:pt>
                <c:pt idx="3">
                  <c:v>6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655768"/>
        <c:axId val="295656160"/>
      </c:barChart>
      <c:catAx>
        <c:axId val="295655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5656160"/>
        <c:crosses val="autoZero"/>
        <c:auto val="1"/>
        <c:lblAlgn val="ctr"/>
        <c:lblOffset val="100"/>
        <c:noMultiLvlLbl val="0"/>
      </c:catAx>
      <c:valAx>
        <c:axId val="2956561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56557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9</c:v>
                </c:pt>
                <c:pt idx="3">
                  <c:v>9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829296"/>
        <c:axId val="295829688"/>
      </c:barChart>
      <c:catAx>
        <c:axId val="29582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5829688"/>
        <c:crosses val="autoZero"/>
        <c:auto val="1"/>
        <c:lblAlgn val="ctr"/>
        <c:lblOffset val="100"/>
        <c:noMultiLvlLbl val="0"/>
      </c:catAx>
      <c:valAx>
        <c:axId val="2958296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58292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9</c:v>
                </c:pt>
                <c:pt idx="3">
                  <c:v>12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830472"/>
        <c:axId val="295830864"/>
      </c:barChart>
      <c:catAx>
        <c:axId val="295830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5830864"/>
        <c:crosses val="autoZero"/>
        <c:auto val="1"/>
        <c:lblAlgn val="ctr"/>
        <c:lblOffset val="100"/>
        <c:noMultiLvlLbl val="0"/>
      </c:catAx>
      <c:valAx>
        <c:axId val="2958308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58304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11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831648"/>
        <c:axId val="295832040"/>
      </c:barChart>
      <c:catAx>
        <c:axId val="29583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5832040"/>
        <c:crosses val="autoZero"/>
        <c:auto val="1"/>
        <c:lblAlgn val="ctr"/>
        <c:lblOffset val="100"/>
        <c:noMultiLvlLbl val="0"/>
      </c:catAx>
      <c:valAx>
        <c:axId val="2958320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58316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4</c:v>
                </c:pt>
                <c:pt idx="1">
                  <c:v>7</c:v>
                </c:pt>
                <c:pt idx="2">
                  <c:v>4</c:v>
                </c:pt>
                <c:pt idx="3">
                  <c:v>12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832824"/>
        <c:axId val="295833216"/>
      </c:barChart>
      <c:catAx>
        <c:axId val="295832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5833216"/>
        <c:crosses val="autoZero"/>
        <c:auto val="1"/>
        <c:lblAlgn val="ctr"/>
        <c:lblOffset val="100"/>
        <c:noMultiLvlLbl val="0"/>
      </c:catAx>
      <c:valAx>
        <c:axId val="2958332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58328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17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834000"/>
        <c:axId val="295834392"/>
      </c:barChart>
      <c:catAx>
        <c:axId val="29583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5834392"/>
        <c:crosses val="autoZero"/>
        <c:auto val="1"/>
        <c:lblAlgn val="ctr"/>
        <c:lblOffset val="100"/>
        <c:noMultiLvlLbl val="0"/>
      </c:catAx>
      <c:valAx>
        <c:axId val="2958343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58340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7</c:v>
                </c:pt>
                <c:pt idx="2">
                  <c:v>9</c:v>
                </c:pt>
                <c:pt idx="3">
                  <c:v>9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835176"/>
        <c:axId val="295835568"/>
      </c:barChart>
      <c:catAx>
        <c:axId val="29583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5835568"/>
        <c:crosses val="autoZero"/>
        <c:auto val="1"/>
        <c:lblAlgn val="ctr"/>
        <c:lblOffset val="100"/>
        <c:noMultiLvlLbl val="0"/>
      </c:catAx>
      <c:valAx>
        <c:axId val="2958355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58351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10</c:v>
                </c:pt>
                <c:pt idx="3">
                  <c:v>9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836352"/>
        <c:axId val="295836744"/>
      </c:barChart>
      <c:catAx>
        <c:axId val="29583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5836744"/>
        <c:crosses val="autoZero"/>
        <c:auto val="1"/>
        <c:lblAlgn val="ctr"/>
        <c:lblOffset val="100"/>
        <c:noMultiLvlLbl val="0"/>
      </c:catAx>
      <c:valAx>
        <c:axId val="2958367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5836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1</c:v>
                </c:pt>
                <c:pt idx="1">
                  <c:v>7</c:v>
                </c:pt>
                <c:pt idx="2">
                  <c:v>10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501496"/>
        <c:axId val="296501888"/>
      </c:barChart>
      <c:catAx>
        <c:axId val="296501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6501888"/>
        <c:crosses val="autoZero"/>
        <c:auto val="1"/>
        <c:lblAlgn val="ctr"/>
        <c:lblOffset val="100"/>
        <c:noMultiLvlLbl val="0"/>
      </c:catAx>
      <c:valAx>
        <c:axId val="2965018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65014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15</c:v>
                </c:pt>
                <c:pt idx="3">
                  <c:v>7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502672"/>
        <c:axId val="296503064"/>
      </c:barChart>
      <c:catAx>
        <c:axId val="29650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6503064"/>
        <c:crosses val="autoZero"/>
        <c:auto val="1"/>
        <c:lblAlgn val="ctr"/>
        <c:lblOffset val="100"/>
        <c:noMultiLvlLbl val="0"/>
      </c:catAx>
      <c:valAx>
        <c:axId val="2965030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65026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3</c:v>
                </c:pt>
                <c:pt idx="1">
                  <c:v>7</c:v>
                </c:pt>
                <c:pt idx="2">
                  <c:v>9</c:v>
                </c:pt>
                <c:pt idx="3">
                  <c:v>8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289272"/>
        <c:axId val="228289664"/>
      </c:barChart>
      <c:catAx>
        <c:axId val="228289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8289664"/>
        <c:crosses val="autoZero"/>
        <c:auto val="1"/>
        <c:lblAlgn val="ctr"/>
        <c:lblOffset val="100"/>
        <c:noMultiLvlLbl val="0"/>
      </c:catAx>
      <c:valAx>
        <c:axId val="2282896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8289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17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503848"/>
        <c:axId val="296504240"/>
      </c:barChart>
      <c:catAx>
        <c:axId val="29650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6504240"/>
        <c:crosses val="autoZero"/>
        <c:auto val="1"/>
        <c:lblAlgn val="ctr"/>
        <c:lblOffset val="100"/>
        <c:noMultiLvlLbl val="0"/>
      </c:catAx>
      <c:valAx>
        <c:axId val="2965042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6503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8</c:v>
                </c:pt>
                <c:pt idx="3">
                  <c:v>16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81880"/>
        <c:axId val="4982272"/>
      </c:barChart>
      <c:catAx>
        <c:axId val="4981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982272"/>
        <c:crosses val="autoZero"/>
        <c:auto val="1"/>
        <c:lblAlgn val="ctr"/>
        <c:lblOffset val="100"/>
        <c:noMultiLvlLbl val="0"/>
      </c:catAx>
      <c:valAx>
        <c:axId val="49822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9818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9</c:v>
                </c:pt>
                <c:pt idx="2">
                  <c:v>7</c:v>
                </c:pt>
                <c:pt idx="3">
                  <c:v>8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83056"/>
        <c:axId val="4983448"/>
      </c:barChart>
      <c:catAx>
        <c:axId val="498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983448"/>
        <c:crosses val="autoZero"/>
        <c:auto val="1"/>
        <c:lblAlgn val="ctr"/>
        <c:lblOffset val="100"/>
        <c:noMultiLvlLbl val="0"/>
      </c:catAx>
      <c:valAx>
        <c:axId val="4983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830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13</c:v>
                </c:pt>
                <c:pt idx="3">
                  <c:v>11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84232"/>
        <c:axId val="4984624"/>
      </c:barChart>
      <c:catAx>
        <c:axId val="4984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984624"/>
        <c:crosses val="autoZero"/>
        <c:auto val="1"/>
        <c:lblAlgn val="ctr"/>
        <c:lblOffset val="100"/>
        <c:noMultiLvlLbl val="0"/>
      </c:catAx>
      <c:valAx>
        <c:axId val="4984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842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14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85408"/>
        <c:axId val="297410440"/>
      </c:barChart>
      <c:catAx>
        <c:axId val="498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7410440"/>
        <c:crosses val="autoZero"/>
        <c:auto val="1"/>
        <c:lblAlgn val="ctr"/>
        <c:lblOffset val="100"/>
        <c:noMultiLvlLbl val="0"/>
      </c:catAx>
      <c:valAx>
        <c:axId val="297410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854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10</c:v>
                </c:pt>
                <c:pt idx="3">
                  <c:v>13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411224"/>
        <c:axId val="297411616"/>
      </c:barChart>
      <c:catAx>
        <c:axId val="297411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7411616"/>
        <c:crosses val="autoZero"/>
        <c:auto val="1"/>
        <c:lblAlgn val="ctr"/>
        <c:lblOffset val="100"/>
        <c:noMultiLvlLbl val="0"/>
      </c:catAx>
      <c:valAx>
        <c:axId val="297411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74112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8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412400"/>
        <c:axId val="297412792"/>
      </c:barChart>
      <c:catAx>
        <c:axId val="29741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7412792"/>
        <c:crosses val="autoZero"/>
        <c:auto val="1"/>
        <c:lblAlgn val="ctr"/>
        <c:lblOffset val="100"/>
        <c:noMultiLvlLbl val="0"/>
      </c:catAx>
      <c:valAx>
        <c:axId val="297412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7412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9</c:v>
                </c:pt>
                <c:pt idx="2">
                  <c:v>6</c:v>
                </c:pt>
                <c:pt idx="3">
                  <c:v>9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413576"/>
        <c:axId val="297413968"/>
      </c:barChart>
      <c:catAx>
        <c:axId val="297413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7413968"/>
        <c:crosses val="autoZero"/>
        <c:auto val="1"/>
        <c:lblAlgn val="ctr"/>
        <c:lblOffset val="100"/>
        <c:noMultiLvlLbl val="0"/>
      </c:catAx>
      <c:valAx>
        <c:axId val="297413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74135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15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414752"/>
        <c:axId val="297415144"/>
      </c:barChart>
      <c:catAx>
        <c:axId val="297414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7415144"/>
        <c:crosses val="autoZero"/>
        <c:auto val="1"/>
        <c:lblAlgn val="ctr"/>
        <c:lblOffset val="100"/>
        <c:noMultiLvlLbl val="0"/>
      </c:catAx>
      <c:valAx>
        <c:axId val="297415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74147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8</c:v>
                </c:pt>
                <c:pt idx="3">
                  <c:v>16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415928"/>
        <c:axId val="297416320"/>
      </c:barChart>
      <c:catAx>
        <c:axId val="297415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7416320"/>
        <c:crosses val="autoZero"/>
        <c:auto val="1"/>
        <c:lblAlgn val="ctr"/>
        <c:lblOffset val="100"/>
        <c:noMultiLvlLbl val="0"/>
      </c:catAx>
      <c:valAx>
        <c:axId val="297416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74159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6</c:v>
                </c:pt>
                <c:pt idx="3">
                  <c:v>19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290448"/>
        <c:axId val="228290840"/>
      </c:barChart>
      <c:catAx>
        <c:axId val="22829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8290840"/>
        <c:crosses val="autoZero"/>
        <c:auto val="1"/>
        <c:lblAlgn val="ctr"/>
        <c:lblOffset val="100"/>
        <c:noMultiLvlLbl val="0"/>
      </c:catAx>
      <c:valAx>
        <c:axId val="2282908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8290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8</c:v>
                </c:pt>
                <c:pt idx="3">
                  <c:v>10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417104"/>
        <c:axId val="297417496"/>
      </c:barChart>
      <c:catAx>
        <c:axId val="29741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7417496"/>
        <c:crosses val="autoZero"/>
        <c:auto val="1"/>
        <c:lblAlgn val="ctr"/>
        <c:lblOffset val="100"/>
        <c:noMultiLvlLbl val="0"/>
      </c:catAx>
      <c:valAx>
        <c:axId val="297417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74171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13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947040"/>
        <c:axId val="297947432"/>
      </c:barChart>
      <c:catAx>
        <c:axId val="29794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7947432"/>
        <c:crosses val="autoZero"/>
        <c:auto val="1"/>
        <c:lblAlgn val="ctr"/>
        <c:lblOffset val="100"/>
        <c:noMultiLvlLbl val="0"/>
      </c:catAx>
      <c:valAx>
        <c:axId val="297947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79470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6</c:v>
                </c:pt>
                <c:pt idx="2">
                  <c:v>6</c:v>
                </c:pt>
                <c:pt idx="3">
                  <c:v>12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948216"/>
        <c:axId val="297948608"/>
      </c:barChart>
      <c:catAx>
        <c:axId val="297948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7948608"/>
        <c:crosses val="autoZero"/>
        <c:auto val="1"/>
        <c:lblAlgn val="ctr"/>
        <c:lblOffset val="100"/>
        <c:noMultiLvlLbl val="0"/>
      </c:catAx>
      <c:valAx>
        <c:axId val="297948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79482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12</c:v>
                </c:pt>
                <c:pt idx="3">
                  <c:v>9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949392"/>
        <c:axId val="297949784"/>
      </c:barChart>
      <c:catAx>
        <c:axId val="29794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7949784"/>
        <c:crosses val="autoZero"/>
        <c:auto val="1"/>
        <c:lblAlgn val="ctr"/>
        <c:lblOffset val="100"/>
        <c:noMultiLvlLbl val="0"/>
      </c:catAx>
      <c:valAx>
        <c:axId val="2979497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79493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7</c:v>
                </c:pt>
                <c:pt idx="3">
                  <c:v>7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950568"/>
        <c:axId val="297950960"/>
      </c:barChart>
      <c:catAx>
        <c:axId val="297950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7950960"/>
        <c:crosses val="autoZero"/>
        <c:auto val="1"/>
        <c:lblAlgn val="ctr"/>
        <c:lblOffset val="100"/>
        <c:noMultiLvlLbl val="0"/>
      </c:catAx>
      <c:valAx>
        <c:axId val="297950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79505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13</c:v>
                </c:pt>
                <c:pt idx="1">
                  <c:v>5</c:v>
                </c:pt>
                <c:pt idx="2">
                  <c:v>0</c:v>
                </c:pt>
                <c:pt idx="3">
                  <c:v>7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951744"/>
        <c:axId val="297952136"/>
      </c:barChart>
      <c:catAx>
        <c:axId val="29795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7952136"/>
        <c:crosses val="autoZero"/>
        <c:auto val="1"/>
        <c:lblAlgn val="ctr"/>
        <c:lblOffset val="100"/>
        <c:noMultiLvlLbl val="0"/>
      </c:catAx>
      <c:valAx>
        <c:axId val="297952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79517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12</c:v>
                </c:pt>
                <c:pt idx="3">
                  <c:v>9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952920"/>
        <c:axId val="297953312"/>
      </c:barChart>
      <c:catAx>
        <c:axId val="297952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7953312"/>
        <c:crosses val="autoZero"/>
        <c:auto val="1"/>
        <c:lblAlgn val="ctr"/>
        <c:lblOffset val="100"/>
        <c:noMultiLvlLbl val="0"/>
      </c:catAx>
      <c:valAx>
        <c:axId val="297953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79529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7</c:v>
                </c:pt>
                <c:pt idx="3">
                  <c:v>13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954096"/>
        <c:axId val="297954488"/>
      </c:barChart>
      <c:catAx>
        <c:axId val="29795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7954488"/>
        <c:crosses val="autoZero"/>
        <c:auto val="1"/>
        <c:lblAlgn val="ctr"/>
        <c:lblOffset val="100"/>
        <c:noMultiLvlLbl val="0"/>
      </c:catAx>
      <c:valAx>
        <c:axId val="297954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79540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10</c:v>
                </c:pt>
                <c:pt idx="1">
                  <c:v>3</c:v>
                </c:pt>
                <c:pt idx="2">
                  <c:v>2</c:v>
                </c:pt>
                <c:pt idx="3">
                  <c:v>10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815992"/>
        <c:axId val="298816384"/>
      </c:barChart>
      <c:catAx>
        <c:axId val="298815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8816384"/>
        <c:crosses val="autoZero"/>
        <c:auto val="1"/>
        <c:lblAlgn val="ctr"/>
        <c:lblOffset val="100"/>
        <c:noMultiLvlLbl val="0"/>
      </c:catAx>
      <c:valAx>
        <c:axId val="298816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88159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7</c:v>
                </c:pt>
                <c:pt idx="1">
                  <c:v>5</c:v>
                </c:pt>
                <c:pt idx="2">
                  <c:v>6</c:v>
                </c:pt>
                <c:pt idx="3">
                  <c:v>8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817168"/>
        <c:axId val="298817560"/>
      </c:barChart>
      <c:catAx>
        <c:axId val="29881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8817560"/>
        <c:crosses val="autoZero"/>
        <c:auto val="1"/>
        <c:lblAlgn val="ctr"/>
        <c:lblOffset val="100"/>
        <c:noMultiLvlLbl val="0"/>
      </c:catAx>
      <c:valAx>
        <c:axId val="298817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88171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10</c:v>
                </c:pt>
                <c:pt idx="3">
                  <c:v>11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291624"/>
        <c:axId val="228292016"/>
      </c:barChart>
      <c:catAx>
        <c:axId val="22829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8292016"/>
        <c:crosses val="autoZero"/>
        <c:auto val="1"/>
        <c:lblAlgn val="ctr"/>
        <c:lblOffset val="100"/>
        <c:noMultiLvlLbl val="0"/>
      </c:catAx>
      <c:valAx>
        <c:axId val="2282920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8291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5</c:v>
                </c:pt>
                <c:pt idx="1">
                  <c:v>8</c:v>
                </c:pt>
                <c:pt idx="2">
                  <c:v>8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818344"/>
        <c:axId val="298818736"/>
      </c:barChart>
      <c:catAx>
        <c:axId val="298818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8818736"/>
        <c:crosses val="autoZero"/>
        <c:auto val="1"/>
        <c:lblAlgn val="ctr"/>
        <c:lblOffset val="100"/>
        <c:noMultiLvlLbl val="0"/>
      </c:catAx>
      <c:valAx>
        <c:axId val="298818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88183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504304"/>
        <c:axId val="298504696"/>
      </c:barChart>
      <c:catAx>
        <c:axId val="29850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8504696"/>
        <c:crosses val="autoZero"/>
        <c:auto val="1"/>
        <c:lblAlgn val="ctr"/>
        <c:lblOffset val="100"/>
        <c:noMultiLvlLbl val="0"/>
      </c:catAx>
      <c:valAx>
        <c:axId val="298504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85043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4</c:v>
                </c:pt>
                <c:pt idx="3">
                  <c:v>10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505480"/>
        <c:axId val="298505872"/>
      </c:barChart>
      <c:catAx>
        <c:axId val="298505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8505872"/>
        <c:crosses val="autoZero"/>
        <c:auto val="1"/>
        <c:lblAlgn val="ctr"/>
        <c:lblOffset val="100"/>
        <c:noMultiLvlLbl val="0"/>
      </c:catAx>
      <c:valAx>
        <c:axId val="298505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85054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6</c:v>
                </c:pt>
                <c:pt idx="3">
                  <c:v>14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506656"/>
        <c:axId val="298507048"/>
      </c:barChart>
      <c:catAx>
        <c:axId val="29850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8507048"/>
        <c:crosses val="autoZero"/>
        <c:auto val="1"/>
        <c:lblAlgn val="ctr"/>
        <c:lblOffset val="100"/>
        <c:noMultiLvlLbl val="0"/>
      </c:catAx>
      <c:valAx>
        <c:axId val="298507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85066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1</c:v>
                </c:pt>
                <c:pt idx="1">
                  <c:v>6</c:v>
                </c:pt>
                <c:pt idx="2">
                  <c:v>11</c:v>
                </c:pt>
                <c:pt idx="3">
                  <c:v>8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507832"/>
        <c:axId val="298508224"/>
      </c:barChart>
      <c:catAx>
        <c:axId val="298507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8508224"/>
        <c:crosses val="autoZero"/>
        <c:auto val="1"/>
        <c:lblAlgn val="ctr"/>
        <c:lblOffset val="100"/>
        <c:noMultiLvlLbl val="0"/>
      </c:catAx>
      <c:valAx>
        <c:axId val="298508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85078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6</c:v>
                </c:pt>
                <c:pt idx="1">
                  <c:v>9</c:v>
                </c:pt>
                <c:pt idx="2">
                  <c:v>4</c:v>
                </c:pt>
                <c:pt idx="3">
                  <c:v>7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509008"/>
        <c:axId val="298509400"/>
      </c:barChart>
      <c:catAx>
        <c:axId val="298509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8509400"/>
        <c:crosses val="autoZero"/>
        <c:auto val="1"/>
        <c:lblAlgn val="ctr"/>
        <c:lblOffset val="100"/>
        <c:noMultiLvlLbl val="0"/>
      </c:catAx>
      <c:valAx>
        <c:axId val="298509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85090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4</c:v>
                </c:pt>
                <c:pt idx="1">
                  <c:v>11</c:v>
                </c:pt>
                <c:pt idx="2">
                  <c:v>4</c:v>
                </c:pt>
                <c:pt idx="3">
                  <c:v>7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510184"/>
        <c:axId val="298510576"/>
      </c:barChart>
      <c:catAx>
        <c:axId val="298510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8510576"/>
        <c:crosses val="autoZero"/>
        <c:auto val="1"/>
        <c:lblAlgn val="ctr"/>
        <c:lblOffset val="100"/>
        <c:noMultiLvlLbl val="0"/>
      </c:catAx>
      <c:valAx>
        <c:axId val="298510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85101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4</c:v>
                </c:pt>
                <c:pt idx="3">
                  <c:v>16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511360"/>
        <c:axId val="298511752"/>
      </c:barChart>
      <c:catAx>
        <c:axId val="298511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8511752"/>
        <c:crosses val="autoZero"/>
        <c:auto val="1"/>
        <c:lblAlgn val="ctr"/>
        <c:lblOffset val="100"/>
        <c:noMultiLvlLbl val="0"/>
      </c:catAx>
      <c:valAx>
        <c:axId val="298511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85113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10</c:v>
                </c:pt>
                <c:pt idx="3">
                  <c:v>12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016704"/>
        <c:axId val="299017096"/>
      </c:barChart>
      <c:catAx>
        <c:axId val="29901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9017096"/>
        <c:crosses val="autoZero"/>
        <c:auto val="1"/>
        <c:lblAlgn val="ctr"/>
        <c:lblOffset val="100"/>
        <c:noMultiLvlLbl val="0"/>
      </c:catAx>
      <c:valAx>
        <c:axId val="299017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90167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8</c:v>
                </c:pt>
                <c:pt idx="3">
                  <c:v>14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017880"/>
        <c:axId val="299018272"/>
      </c:barChart>
      <c:catAx>
        <c:axId val="299017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9018272"/>
        <c:crosses val="autoZero"/>
        <c:auto val="1"/>
        <c:lblAlgn val="ctr"/>
        <c:lblOffset val="100"/>
        <c:noMultiLvlLbl val="0"/>
      </c:catAx>
      <c:valAx>
        <c:axId val="299018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90178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5</c:v>
                </c:pt>
                <c:pt idx="3">
                  <c:v>15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292800"/>
        <c:axId val="228293192"/>
      </c:barChart>
      <c:catAx>
        <c:axId val="22829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8293192"/>
        <c:crosses val="autoZero"/>
        <c:auto val="1"/>
        <c:lblAlgn val="ctr"/>
        <c:lblOffset val="100"/>
        <c:noMultiLvlLbl val="0"/>
      </c:catAx>
      <c:valAx>
        <c:axId val="2282931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8292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7</c:v>
                </c:pt>
                <c:pt idx="1">
                  <c:v>4</c:v>
                </c:pt>
                <c:pt idx="2">
                  <c:v>4</c:v>
                </c:pt>
                <c:pt idx="3">
                  <c:v>10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019056"/>
        <c:axId val="299019448"/>
      </c:barChart>
      <c:catAx>
        <c:axId val="29901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9019448"/>
        <c:crosses val="autoZero"/>
        <c:auto val="1"/>
        <c:lblAlgn val="ctr"/>
        <c:lblOffset val="100"/>
        <c:noMultiLvlLbl val="0"/>
      </c:catAx>
      <c:valAx>
        <c:axId val="299019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90190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4</c:v>
                </c:pt>
                <c:pt idx="1">
                  <c:v>7</c:v>
                </c:pt>
                <c:pt idx="2">
                  <c:v>5</c:v>
                </c:pt>
                <c:pt idx="3">
                  <c:v>9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020232"/>
        <c:axId val="299020624"/>
      </c:barChart>
      <c:catAx>
        <c:axId val="299020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9020624"/>
        <c:crosses val="autoZero"/>
        <c:auto val="1"/>
        <c:lblAlgn val="ctr"/>
        <c:lblOffset val="100"/>
        <c:noMultiLvlLbl val="0"/>
      </c:catAx>
      <c:valAx>
        <c:axId val="299020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90202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9</c:v>
                </c:pt>
                <c:pt idx="3">
                  <c:v>13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175144"/>
        <c:axId val="294175536"/>
      </c:barChart>
      <c:catAx>
        <c:axId val="294175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4175536"/>
        <c:crosses val="autoZero"/>
        <c:auto val="1"/>
        <c:lblAlgn val="ctr"/>
        <c:lblOffset val="100"/>
        <c:noMultiLvlLbl val="0"/>
      </c:catAx>
      <c:valAx>
        <c:axId val="2941755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4175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6</c:v>
                </c:pt>
                <c:pt idx="3">
                  <c:v>10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176320"/>
        <c:axId val="294176712"/>
      </c:barChart>
      <c:catAx>
        <c:axId val="29417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4176712"/>
        <c:crosses val="autoZero"/>
        <c:auto val="1"/>
        <c:lblAlgn val="ctr"/>
        <c:lblOffset val="100"/>
        <c:noMultiLvlLbl val="0"/>
      </c:catAx>
      <c:valAx>
        <c:axId val="2941767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4176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D5D6A-4F6C-4460-BFCF-579406FA0590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DF104-812F-48D2-A293-B408EEFBA2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9653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DF104-812F-48D2-A293-B408EEFBA22A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7532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DF104-812F-48D2-A293-B408EEFBA22A}" type="slidenum">
              <a:rPr lang="hr-HR" smtClean="0"/>
              <a:t>73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0351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492974EC-DBC7-4262-A62F-7C39F28262BE}" type="datetime1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9AABD63-D695-4709-A67B-88AC6DBFEE63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284E-8F2B-47FC-8D95-A9BE649DA54A}" type="datetime1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02B3-EDD8-451A-9788-5E58E9C1A0C1}" type="datetime1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0B24-1E7C-482D-B055-61DFB5AEBF80}" type="datetime1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6467-A1FE-476F-9139-0C1EEF1A81C7}" type="datetime1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59CD-A57E-4896-83BE-3999683E3DCF}" type="datetime1">
              <a:rPr lang="hr-HR" smtClean="0"/>
              <a:t>13.5.2015.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F40F-1EB2-4500-A40B-07F2DE50D069}" type="datetime1">
              <a:rPr lang="hr-HR" smtClean="0"/>
              <a:t>13.5.2015.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003E-7FF2-464A-A584-A05F3978CE22}" type="datetime1">
              <a:rPr lang="hr-HR" smtClean="0"/>
              <a:t>13.5.2015.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A7C9-A45A-45F4-AA72-DFEBCD16FECA}" type="datetime1">
              <a:rPr lang="hr-HR" smtClean="0"/>
              <a:t>13.5.2015.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7AA1-4ADA-46A1-952E-424A2035CFE4}" type="datetime1">
              <a:rPr lang="hr-HR" smtClean="0"/>
              <a:t>13.5.2015.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0F1C-BF3E-4884-BD80-7BDC47D44D94}" type="datetime1">
              <a:rPr lang="hr-HR" smtClean="0"/>
              <a:t>13.5.2015.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ECF5444-BC11-4FC9-A65D-AF9AA136F9B1}" type="datetime1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9AABD63-D695-4709-A67B-88AC6DBFEE63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360000">
            <a:off x="3346188" y="3533929"/>
            <a:ext cx="4847038" cy="1599722"/>
          </a:xfrm>
        </p:spPr>
        <p:txBody>
          <a:bodyPr/>
          <a:lstStyle/>
          <a:p>
            <a:r>
              <a:rPr lang="hr-HR" dirty="0" smtClean="0"/>
              <a:t>MULTIPLE INTELLIGENCES TEST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rot="360000">
            <a:off x="3168625" y="5375111"/>
            <a:ext cx="4836456" cy="430979"/>
          </a:xfrm>
        </p:spPr>
        <p:txBody>
          <a:bodyPr/>
          <a:lstStyle/>
          <a:p>
            <a:r>
              <a:rPr lang="hr-HR" dirty="0" smtClean="0"/>
              <a:t>-BASED ON HOWARD GARDNER’S MI MODEL</a:t>
            </a:r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t="35294" r="54572" b="37035"/>
          <a:stretch/>
        </p:blipFill>
        <p:spPr bwMode="auto">
          <a:xfrm rot="20495281">
            <a:off x="713511" y="4111577"/>
            <a:ext cx="2032549" cy="97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45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436563"/>
            <a:ext cx="9144000" cy="1442674"/>
          </a:xfrm>
        </p:spPr>
        <p:txBody>
          <a:bodyPr>
            <a:noAutofit/>
          </a:bodyPr>
          <a:lstStyle/>
          <a:p>
            <a:r>
              <a:rPr lang="hr-HR" sz="3600" dirty="0" smtClean="0"/>
              <a:t>8. WHEN TALKING TO SOMEONE, I TEND TO LISTEN TO THE WORDS THEY USE NOT JUST WHAT THEY MEAN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056805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2549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 smtClean="0"/>
              <a:t>9. I ENJOY CROSS WORDS, WORD SEARCHES OR OTHER WORD PUZZLES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319360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9399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10. I DON‘T LIKE AMBIGUITY,</a:t>
            </a:r>
            <a:br>
              <a:rPr lang="hr-HR" sz="3600" dirty="0" smtClean="0"/>
            </a:br>
            <a:r>
              <a:rPr lang="hr-HR" sz="3600" dirty="0" smtClean="0"/>
              <a:t>I LIKE THINGS TO BE CLEAR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814923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3723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11. I ENJOY LOGIC PUZZLES SUCH AS ‘SUDOKU’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467775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5575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12. I LIKE TO MEDITATE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271701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0433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13. MUSIC IS VERY IMPORTANT TO ME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259603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724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14. I AM A CONVINCING LIAR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991301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6615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15. I PLAY A SPORT OR DANCE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994955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1765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436563"/>
            <a:ext cx="9144000" cy="1442674"/>
          </a:xfrm>
        </p:spPr>
        <p:txBody>
          <a:bodyPr>
            <a:noAutofit/>
          </a:bodyPr>
          <a:lstStyle/>
          <a:p>
            <a:r>
              <a:rPr lang="hr-HR" sz="3600" dirty="0" smtClean="0"/>
              <a:t>16. I AM VERY INTERESTED IN PSYCHOMETRICS (PERSONALITY TESTING) AND IQ TESTS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625191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0758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17. PEOPLE BEHAVING IRRATIONALLY ANNOY ME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490776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628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INTELLIGENCE TYPE</a:t>
            </a:r>
            <a:endParaRPr lang="hr-HR" dirty="0"/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465243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zervirano mjesto podnožj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670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436563"/>
            <a:ext cx="9144000" cy="1442674"/>
          </a:xfrm>
        </p:spPr>
        <p:txBody>
          <a:bodyPr>
            <a:noAutofit/>
          </a:bodyPr>
          <a:lstStyle/>
          <a:p>
            <a:r>
              <a:rPr lang="hr-HR" sz="3600" dirty="0" smtClean="0"/>
              <a:t>18. I FIND THAT THE MUSIC THAT APPEALS TO ME IS OFTEN BASED ON HOW I FEEL EMOTIONALLY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484404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9681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19. I AM A VERY SOCIAL PERSON AND LIKE BEING WITH OTHER PEOPLE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043128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6301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20. I LIKE TO BE SYSTEMATIC AND THOROUGH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323062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1123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21. I FIND GRAPHS AND CHARTS EASY TO UNDERSTAND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584110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6650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436563"/>
            <a:ext cx="9144000" cy="1442674"/>
          </a:xfrm>
        </p:spPr>
        <p:txBody>
          <a:bodyPr>
            <a:noAutofit/>
          </a:bodyPr>
          <a:lstStyle/>
          <a:p>
            <a:r>
              <a:rPr lang="hr-HR" sz="3600" dirty="0" smtClean="0"/>
              <a:t>22. I CAN THROW THINGS WELL - DARTS, SKIMMING PEBBLES, FRISBEES, ETC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910289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264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436563"/>
            <a:ext cx="9144000" cy="1442674"/>
          </a:xfrm>
        </p:spPr>
        <p:txBody>
          <a:bodyPr>
            <a:normAutofit/>
          </a:bodyPr>
          <a:lstStyle/>
          <a:p>
            <a:r>
              <a:rPr lang="hr-HR" sz="3600" dirty="0" smtClean="0"/>
              <a:t>23. I FIND IT EASY TO REMEMBER QUOTES OR PHRASES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801910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293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436563"/>
            <a:ext cx="9144000" cy="1442674"/>
          </a:xfrm>
        </p:spPr>
        <p:txBody>
          <a:bodyPr>
            <a:noAutofit/>
          </a:bodyPr>
          <a:lstStyle/>
          <a:p>
            <a:r>
              <a:rPr lang="hr-HR" sz="3600" dirty="0" smtClean="0"/>
              <a:t>24. I CAN ALWAYS RECOGNISE PLACES THAT I HAVE BEEN BEFORE, EVEN WHEN I WAS VERY YOUNG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351911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109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25. I ENJOY A WIDE VARIETY OF MUSICAL STYLES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826941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9359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26. WHEN I AM CONCENTRATING I TEND TO DOODLE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37803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3628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27. I COULD MANIPULATE PEOPLE IF I CHOOSE IT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420337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770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1. I LIKE TO LEARN MORE ABOUT MYSELF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911429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72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436563"/>
            <a:ext cx="9144000" cy="1442674"/>
          </a:xfrm>
        </p:spPr>
        <p:txBody>
          <a:bodyPr>
            <a:noAutofit/>
          </a:bodyPr>
          <a:lstStyle/>
          <a:p>
            <a:r>
              <a:rPr lang="hr-HR" sz="3600" dirty="0" smtClean="0"/>
              <a:t>28. I CAN PREDICT MY FEELINGS AND BEHAVIOURS IN CERTAIN SITUATIONS FAIRLY ACCURATELY</a:t>
            </a:r>
            <a:endParaRPr lang="hr-HR" sz="3600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210216"/>
              </p:ext>
            </p:extLst>
          </p:nvPr>
        </p:nvGraphicFramePr>
        <p:xfrm>
          <a:off x="838200" y="207010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4934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29. I FIND MENTAL ARTIHMETIC EASY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412796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1122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/>
              <a:t>30. I CAN IDENTIFY MOST SOUNDS WITHOUT SEEING WHAT CAUSES THEM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621520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9749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/>
              <a:t>31. AT SCHOOL ONE OF MY FAVOURITE  SUBJECTS IS/WAS ENGLISH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676277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621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/>
              <a:t>32. I LIKE TO THINK THROUGH A PROBLEM CAREFULLY, CONSIDERING ALL THE CONSEQUENCES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709586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34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7372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33. I ENJOY DEBATES AND DISCUSSIONS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415369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35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716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34. I LOVE ADRENALINE SPORTS AND SCARY RIDES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592914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36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9861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35. I ENJOY INDIVIDUAL SPORTS BEST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539460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37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1568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36. I CARE ABOUT HOW THOSE AROUND ME FEEL</a:t>
            </a:r>
            <a:endParaRPr lang="hr-HR" sz="3600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458524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38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2613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37. MY HOUSE IS FULL OF PICTURES AND PHOTOGRAPHS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686123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39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148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2.  I CAN PLAY A MUSICAL INSTRUMENT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434134"/>
              </p:ext>
            </p:extLst>
          </p:nvPr>
        </p:nvGraphicFramePr>
        <p:xfrm>
          <a:off x="827584" y="1916832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51252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38. I ENJOY AND AM  GOOD AT MAKING THINGS- I’M GOOD WITH MY HANDS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256423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40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1311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39. I LIKE HAVING MUSIC ON IN THE BACKGROUND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116849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41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79585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40. I FIND IT EASY TO REMEMBER TELEPHONE NUMBERS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831228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42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91849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41. I SET MYSELF GOALS AND PLANS FOR THE FUTURE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591781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43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63437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42. I AM A VERY TACTILE PERSON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557225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44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51919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43. I CAN TELL EASILY WHETHER SOMEONE LIKES ME OR DISLIKES ME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88198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45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00607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44. I CAN EASILY IMAGINE HOW AN OBJECT WOULD LOOK FROM ANOTHER PERSPECTIVE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680660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46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82129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45.</a:t>
            </a:r>
            <a:r>
              <a:rPr lang="hr-HR" dirty="0"/>
              <a:t> </a:t>
            </a:r>
            <a:r>
              <a:rPr lang="hr-HR" sz="3600" dirty="0" smtClean="0"/>
              <a:t>I NEVER USE INSTRUCTIONS FOR FLAT-PACK FURNITURE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011791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47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49085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46. I FIND IT EASY TO TALK TO NEW PEOPLE 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094510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48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02962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47. TO LEARN SOMETHING NEW,I NEED TO JUST GET ON AND TRY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953783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49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1157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hr-HR" sz="3600" dirty="0" smtClean="0"/>
              <a:t>3. I FIND IT EASIEST TO SOLVE PROBLEMS WHEN I AM DOING SOMETHING PHYSICAL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64007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00222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48. I OFTEN SEE CLEAR IMAGES WHEN I CLOSE MY EYES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0270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50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39018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49. I DON’T USE MY FINGERS WHEN I COUNT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757157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51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57640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50. I OFTEN TALK TO MYSELF-OUT LOUD OR IN MY HEAD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668290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52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71417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51. AT SCHOOL I LOVED/LOVE MUSIC LESSONS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531399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53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88936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52. WHEN I AM ABROAD I FIND IT EASY TO PICK UP BASICS OF ANOTHER LANGUAGE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26379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54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42306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53. I FIND BALL GAMES EASY AND ENJOYABLE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684232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55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71856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54. MY FAVOURITE SUBJECT AT SCHOOL IS/WAS MATHS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18742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56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21578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55. I ALWAYS KNOW HOW I AM FEELING 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503587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57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47579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56. I AM REALISTIC ABOUT MY STRENGTHS AND WEAKNESSES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008467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58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96042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57. I KEEP A DIARY 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665160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59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446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4. I OFTEN HAVE A SONG OR PIECE OF MUSIC IN MY HEAD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956571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51397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58. I AM VERY AWARE OF OTHER PEOPLE’S BODY LANGUAGE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5185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60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11076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59. MY FAVOURITE SUBJECT AT SCHOOL WAS/IS ART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664042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61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41927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60. I FIND PLEASURE IN READING 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897392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62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18818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61. I CAN READ A MAP EASILY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594810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63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12475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62. IT UPSETS ME TO SEE SOMEONE CRY AND NOT BE ABLE TO HELP 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590073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64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99946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63. I AM GOOD SOLVING DISPUTES BETWEEN OTHERS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548482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65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00136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64. I HAVE ALWAYS DREAMED OF BEING A MUSICIAN OR SINGER 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127367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66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83930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65. I PREFER TEAM SPORTS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04261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67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40753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66. SINGING MAKES ME FEEL HAPPY 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759076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68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32584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67. I NEVER GET LOST WHEN I AM ON MY OWN IN A NEW PLACE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748816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69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3293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5. I FIND BUDGETING AND MANAGING MY MONEY EASY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873650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10878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68. IF I AM LEARNING HOW TO DO SOMETHING,I LIKE TO SEE DRAWINGS AND DIAGRAMS OF HOW IT WORKS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237929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70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83206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69. I AM HAPPY SPENDING TIME ALONE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147978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71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98124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70. MY FRIENDS ALWAYS COME TO ME FOR EMOTIONAL SUPPORT AND ADVICE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245492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72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42982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ptop Informatika\AppData\Local\Microsoft\Windows\Temporary Internet Files\Content.IE5\R7QFIXYB\Thank-You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928991" cy="504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73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5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6. I FIND IT EASY TO MAKE UP STORIES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961048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9765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7. I HAVE ALWAYS BEEN VERY </a:t>
            </a:r>
            <a:br>
              <a:rPr lang="hr-HR" sz="3600" dirty="0" smtClean="0"/>
            </a:br>
            <a:r>
              <a:rPr lang="hr-HR" sz="3600" dirty="0" smtClean="0"/>
              <a:t>CO-ORDINATED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678335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PRIMARY SCHOOL BILJE, CROATIA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D63-D695-4709-A67B-88AC6DBFEE63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0631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7243</TotalTime>
  <Words>1213</Words>
  <Application>Microsoft Office PowerPoint</Application>
  <PresentationFormat>Prikaz na zaslonu (4:3)</PresentationFormat>
  <Paragraphs>221</Paragraphs>
  <Slides>73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73</vt:i4>
      </vt:variant>
    </vt:vector>
  </HeadingPairs>
  <TitlesOfParts>
    <vt:vector size="78" baseType="lpstr">
      <vt:lpstr>Bradley Hand ITC TT-Bold</vt:lpstr>
      <vt:lpstr>Calibri</vt:lpstr>
      <vt:lpstr>Cambria</vt:lpstr>
      <vt:lpstr>Rage Italic</vt:lpstr>
      <vt:lpstr>Sketchbook</vt:lpstr>
      <vt:lpstr>MULTIPLE INTELLIGENCES TEST</vt:lpstr>
      <vt:lpstr>INTELLIGENCE TYPE</vt:lpstr>
      <vt:lpstr>1. I LIKE TO LEARN MORE ABOUT MYSELF</vt:lpstr>
      <vt:lpstr>2.  I CAN PLAY A MUSICAL INSTRUMENT</vt:lpstr>
      <vt:lpstr>3. I FIND IT EASIEST TO SOLVE PROBLEMS WHEN I AM DOING SOMETHING PHYSICAL</vt:lpstr>
      <vt:lpstr>4. I OFTEN HAVE A SONG OR PIECE OF MUSIC IN MY HEAD</vt:lpstr>
      <vt:lpstr>5. I FIND BUDGETING AND MANAGING MY MONEY EASY</vt:lpstr>
      <vt:lpstr>6. I FIND IT EASY TO MAKE UP STORIES</vt:lpstr>
      <vt:lpstr>7. I HAVE ALWAYS BEEN VERY  CO-ORDINATED</vt:lpstr>
      <vt:lpstr>8. WHEN TALKING TO SOMEONE, I TEND TO LISTEN TO THE WORDS THEY USE NOT JUST WHAT THEY MEAN</vt:lpstr>
      <vt:lpstr>9. I ENJOY CROSS WORDS, WORD SEARCHES OR OTHER WORD PUZZLES</vt:lpstr>
      <vt:lpstr>10. I DON‘T LIKE AMBIGUITY, I LIKE THINGS TO BE CLEAR</vt:lpstr>
      <vt:lpstr>11. I ENJOY LOGIC PUZZLES SUCH AS ‘SUDOKU’</vt:lpstr>
      <vt:lpstr>12. I LIKE TO MEDITATE</vt:lpstr>
      <vt:lpstr>13. MUSIC IS VERY IMPORTANT TO ME</vt:lpstr>
      <vt:lpstr>14. I AM A CONVINCING LIAR</vt:lpstr>
      <vt:lpstr>15. I PLAY A SPORT OR DANCE</vt:lpstr>
      <vt:lpstr>16. I AM VERY INTERESTED IN PSYCHOMETRICS (PERSONALITY TESTING) AND IQ TESTS</vt:lpstr>
      <vt:lpstr>17. PEOPLE BEHAVING IRRATIONALLY ANNOY ME</vt:lpstr>
      <vt:lpstr>18. I FIND THAT THE MUSIC THAT APPEALS TO ME IS OFTEN BASED ON HOW I FEEL EMOTIONALLY</vt:lpstr>
      <vt:lpstr>19. I AM A VERY SOCIAL PERSON AND LIKE BEING WITH OTHER PEOPLE</vt:lpstr>
      <vt:lpstr>20. I LIKE TO BE SYSTEMATIC AND THOROUGH</vt:lpstr>
      <vt:lpstr>21. I FIND GRAPHS AND CHARTS EASY TO UNDERSTAND</vt:lpstr>
      <vt:lpstr>22. I CAN THROW THINGS WELL - DARTS, SKIMMING PEBBLES, FRISBEES, ETC</vt:lpstr>
      <vt:lpstr>23. I FIND IT EASY TO REMEMBER QUOTES OR PHRASES</vt:lpstr>
      <vt:lpstr>24. I CAN ALWAYS RECOGNISE PLACES THAT I HAVE BEEN BEFORE, EVEN WHEN I WAS VERY YOUNG</vt:lpstr>
      <vt:lpstr>25. I ENJOY A WIDE VARIETY OF MUSICAL STYLES</vt:lpstr>
      <vt:lpstr>26. WHEN I AM CONCENTRATING I TEND TO DOODLE</vt:lpstr>
      <vt:lpstr>27. I COULD MANIPULATE PEOPLE IF I CHOOSE IT</vt:lpstr>
      <vt:lpstr>28. I CAN PREDICT MY FEELINGS AND BEHAVIOURS IN CERTAIN SITUATIONS FAIRLY ACCURATELY</vt:lpstr>
      <vt:lpstr>29. I FIND MENTAL ARTIHMETIC EASY</vt:lpstr>
      <vt:lpstr>30. I CAN IDENTIFY MOST SOUNDS WITHOUT SEEING WHAT CAUSES THEM</vt:lpstr>
      <vt:lpstr>31. AT SCHOOL ONE OF MY FAVOURITE  SUBJECTS IS/WAS ENGLISH</vt:lpstr>
      <vt:lpstr>32. I LIKE TO THINK THROUGH A PROBLEM CAREFULLY, CONSIDERING ALL THE CONSEQUENCES</vt:lpstr>
      <vt:lpstr>33. I ENJOY DEBATES AND DISCUSSIONS</vt:lpstr>
      <vt:lpstr>34. I LOVE ADRENALINE SPORTS AND SCARY RIDES</vt:lpstr>
      <vt:lpstr>35. I ENJOY INDIVIDUAL SPORTS BEST</vt:lpstr>
      <vt:lpstr>36. I CARE ABOUT HOW THOSE AROUND ME FEEL</vt:lpstr>
      <vt:lpstr>37. MY HOUSE IS FULL OF PICTURES AND PHOTOGRAPHS</vt:lpstr>
      <vt:lpstr>38. I ENJOY AND AM  GOOD AT MAKING THINGS- I’M GOOD WITH MY HANDS</vt:lpstr>
      <vt:lpstr>39. I LIKE HAVING MUSIC ON IN THE BACKGROUND</vt:lpstr>
      <vt:lpstr>40. I FIND IT EASY TO REMEMBER TELEPHONE NUMBERS</vt:lpstr>
      <vt:lpstr>41. I SET MYSELF GOALS AND PLANS FOR THE FUTURE</vt:lpstr>
      <vt:lpstr>42. I AM A VERY TACTILE PERSON</vt:lpstr>
      <vt:lpstr>43. I CAN TELL EASILY WHETHER SOMEONE LIKES ME OR DISLIKES ME</vt:lpstr>
      <vt:lpstr>44. I CAN EASILY IMAGINE HOW AN OBJECT WOULD LOOK FROM ANOTHER PERSPECTIVE</vt:lpstr>
      <vt:lpstr>45. I NEVER USE INSTRUCTIONS FOR FLAT-PACK FURNITURE</vt:lpstr>
      <vt:lpstr>46. I FIND IT EASY TO TALK TO NEW PEOPLE </vt:lpstr>
      <vt:lpstr>47. TO LEARN SOMETHING NEW,I NEED TO JUST GET ON AND TRY</vt:lpstr>
      <vt:lpstr>48. I OFTEN SEE CLEAR IMAGES WHEN I CLOSE MY EYES</vt:lpstr>
      <vt:lpstr>49. I DON’T USE MY FINGERS WHEN I COUNT</vt:lpstr>
      <vt:lpstr>50. I OFTEN TALK TO MYSELF-OUT LOUD OR IN MY HEAD</vt:lpstr>
      <vt:lpstr>51. AT SCHOOL I LOVED/LOVE MUSIC LESSONS</vt:lpstr>
      <vt:lpstr>52. WHEN I AM ABROAD I FIND IT EASY TO PICK UP BASICS OF ANOTHER LANGUAGE</vt:lpstr>
      <vt:lpstr>53. I FIND BALL GAMES EASY AND ENJOYABLE</vt:lpstr>
      <vt:lpstr>54. MY FAVOURITE SUBJECT AT SCHOOL IS/WAS MATHS</vt:lpstr>
      <vt:lpstr>55. I ALWAYS KNOW HOW I AM FEELING </vt:lpstr>
      <vt:lpstr>56. I AM REALISTIC ABOUT MY STRENGTHS AND WEAKNESSES</vt:lpstr>
      <vt:lpstr>57. I KEEP A DIARY </vt:lpstr>
      <vt:lpstr>58. I AM VERY AWARE OF OTHER PEOPLE’S BODY LANGUAGE</vt:lpstr>
      <vt:lpstr>59. MY FAVOURITE SUBJECT AT SCHOOL WAS/IS ART</vt:lpstr>
      <vt:lpstr>60. I FIND PLEASURE IN READING </vt:lpstr>
      <vt:lpstr>61. I CAN READ A MAP EASILY</vt:lpstr>
      <vt:lpstr>62. IT UPSETS ME TO SEE SOMEONE CRY AND NOT BE ABLE TO HELP </vt:lpstr>
      <vt:lpstr>63. I AM GOOD SOLVING DISPUTES BETWEEN OTHERS</vt:lpstr>
      <vt:lpstr>64. I HAVE ALWAYS DREAMED OF BEING A MUSICIAN OR SINGER </vt:lpstr>
      <vt:lpstr>65. I PREFER TEAM SPORTS</vt:lpstr>
      <vt:lpstr>66. SINGING MAKES ME FEEL HAPPY </vt:lpstr>
      <vt:lpstr>67. I NEVER GET LOST WHEN I AM ON MY OWN IN A NEW PLACE</vt:lpstr>
      <vt:lpstr>68. IF I AM LEARNING HOW TO DO SOMETHING,I LIKE TO SEE DRAWINGS AND DIAGRAMS OF HOW IT WORKS</vt:lpstr>
      <vt:lpstr>69. I AM HAPPY SPENDING TIME ALONE</vt:lpstr>
      <vt:lpstr>70. MY FRIENDS ALWAYS COME TO ME FOR EMOTIONAL SUPPORT AND ADVICE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OŠ Bilje</dc:creator>
  <cp:lastModifiedBy>OŠ Bilje</cp:lastModifiedBy>
  <cp:revision>36</cp:revision>
  <dcterms:created xsi:type="dcterms:W3CDTF">2015-03-03T16:29:42Z</dcterms:created>
  <dcterms:modified xsi:type="dcterms:W3CDTF">2015-05-13T09:17:18Z</dcterms:modified>
</cp:coreProperties>
</file>